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57" r:id="rId3"/>
    <p:sldId id="258" r:id="rId4"/>
    <p:sldId id="282" r:id="rId5"/>
    <p:sldId id="256" r:id="rId6"/>
    <p:sldId id="279" r:id="rId7"/>
    <p:sldId id="260" r:id="rId8"/>
    <p:sldId id="268" r:id="rId9"/>
    <p:sldId id="277" r:id="rId10"/>
    <p:sldId id="262" r:id="rId11"/>
    <p:sldId id="263" r:id="rId12"/>
    <p:sldId id="264" r:id="rId13"/>
    <p:sldId id="283" r:id="rId14"/>
    <p:sldId id="284" r:id="rId15"/>
    <p:sldId id="285" r:id="rId16"/>
    <p:sldId id="278" r:id="rId17"/>
    <p:sldId id="265" r:id="rId18"/>
    <p:sldId id="28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CC"/>
    <a:srgbClr val="990000"/>
    <a:srgbClr val="C62A10"/>
    <a:srgbClr val="0033CC"/>
    <a:srgbClr val="E5A9B6"/>
    <a:srgbClr val="97C591"/>
    <a:srgbClr val="EBECB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660"/>
  </p:normalViewPr>
  <p:slideViewPr>
    <p:cSldViewPr>
      <p:cViewPr>
        <p:scale>
          <a:sx n="72" d="100"/>
          <a:sy n="72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5080"/>
  <ax:ocxPr ax:name="_cy" ax:value="5080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5080"/>
  <ax:ocxPr ax:name="_cy" ax:value="5080"/>
  <ax:ocxPr ax:name="FlashVars" ax:value=""/>
  <ax:ocxPr ax:name="Movie" ax:value=""/>
  <ax:ocxPr ax:name="Src" ax:value="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0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DA23AF-A24A-4FFC-B901-C0FB1850CDD6}" type="datetimeFigureOut">
              <a:rPr lang="en-US"/>
              <a:pPr>
                <a:defRPr/>
              </a:pPr>
              <a:t>5/10/2018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D23A64-33EC-46B5-9A48-F47AF161E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87D39E-1492-465C-A7DE-19FF70D87577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64C17-ABAE-4E34-A196-62693DD5C8EF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081E882-11EE-4C6E-916E-B3F85758B7A5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1327C-A9AE-4BCE-B69C-68DFCE88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4405-1E32-4060-A769-20EEEE35C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9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AB5D8-598F-4ADE-9F91-64D49A040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57F9-892B-4E65-B96E-1FBC93B16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3A64A-936C-471C-982F-17B6684F0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289E-1E5D-456E-BC26-602AFF675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9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88C5-61B5-465C-AD95-D5FDB49B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AF7F2-010C-4F04-B84F-B0023DD23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BC37-34A9-4F0F-9E9E-68F6A32D7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4C81A-D317-4D70-9B9D-F1167185D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8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3C92-58CC-4B1B-BCC0-026E7F617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895026-4AA0-48FC-8C73-D7B06EE94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14"/>
          <p:cNvSpPr txBox="1">
            <a:spLocks noChangeArrowheads="1"/>
          </p:cNvSpPr>
          <p:nvPr/>
        </p:nvSpPr>
        <p:spPr bwMode="auto">
          <a:xfrm>
            <a:off x="1752600" y="1173163"/>
            <a:ext cx="6176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TRƯỜNG 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TIỂU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HỌC ÁI MỘ A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219200" y="213360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990099"/>
                </a:solidFill>
                <a:latin typeface="Times New Roman" pitchFamily="18" charset="0"/>
              </a:rPr>
              <a:t>Môn : </a:t>
            </a:r>
            <a:r>
              <a:rPr lang="en-US" sz="5400" b="1">
                <a:solidFill>
                  <a:srgbClr val="FF0000"/>
                </a:solidFill>
                <a:latin typeface="Times New Roman" pitchFamily="18" charset="0"/>
              </a:rPr>
              <a:t>Luyện từ và câu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1295400" y="3375025"/>
            <a:ext cx="6096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990099"/>
                </a:solidFill>
                <a:latin typeface="Times New Roman" pitchFamily="18" charset="0"/>
              </a:rPr>
              <a:t>Lớp 2</a:t>
            </a:r>
          </a:p>
          <a:p>
            <a:pPr eaLnBrk="1" hangingPunct="1"/>
            <a:r>
              <a:rPr lang="en-US" sz="4000" b="1">
                <a:solidFill>
                  <a:srgbClr val="990099"/>
                </a:solidFill>
                <a:latin typeface="Times New Roman" pitchFamily="18" charset="0"/>
              </a:rPr>
              <a:t>Tuần 5</a:t>
            </a:r>
          </a:p>
          <a:p>
            <a:pPr eaLnBrk="1" hangingPunct="1"/>
            <a:endParaRPr lang="en-US" sz="4000" b="1">
              <a:solidFill>
                <a:srgbClr val="990099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4000" b="1">
                <a:solidFill>
                  <a:srgbClr val="990099"/>
                </a:solidFill>
                <a:latin typeface="HP001 4 hàng"/>
              </a:rPr>
              <a:t> </a:t>
            </a:r>
          </a:p>
        </p:txBody>
      </p:sp>
      <p:pic>
        <p:nvPicPr>
          <p:cNvPr id="54292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5" y="3186113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141663"/>
            <a:ext cx="5257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54289" grpId="0"/>
      <p:bldP spid="5428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2286000" y="912813"/>
            <a:ext cx="502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3D2B7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1219200" y="685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Đặt câu theo mẫu: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838200" y="3084513"/>
            <a:ext cx="403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a) Giới thiệu trường em.</a:t>
            </a:r>
          </a:p>
        </p:txBody>
      </p:sp>
      <p:graphicFrame>
        <p:nvGraphicFramePr>
          <p:cNvPr id="10251" name="Group 11"/>
          <p:cNvGraphicFramePr>
            <a:graphicFrameLocks noGrp="1"/>
          </p:cNvGraphicFramePr>
          <p:nvPr/>
        </p:nvGraphicFramePr>
        <p:xfrm>
          <a:off x="304800" y="1560513"/>
          <a:ext cx="8610600" cy="1401762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7016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5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A9B6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B2"/>
                    </a:solidFill>
                  </a:tcPr>
                </a:tc>
              </a:tr>
            </a:tbl>
          </a:graphicData>
        </a:graphic>
      </p:graphicFrame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609600" y="1636713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Ai (hoặc cái gì, con gì )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6096000" y="16002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là gì ?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381000" y="2286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</a:rPr>
              <a:t> Môn học em yêu thích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5334000" y="22860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là môn Tiếng Việt.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609600" y="3617913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- 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là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Tiểu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học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Ái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Mộ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A. 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33400" y="4303713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là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ngôi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đẹp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quận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 Long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Biên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0" y="-15240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6200" y="381000"/>
            <a:ext cx="914400" cy="94615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/>
      <p:bldP spid="10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286000" y="912813"/>
            <a:ext cx="50292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800" b="1">
              <a:solidFill>
                <a:srgbClr val="B20A22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B20A22"/>
                </a:solidFill>
                <a:latin typeface="Times New Roman" pitchFamily="18" charset="0"/>
              </a:rPr>
              <a:t>       </a:t>
            </a:r>
            <a:r>
              <a:rPr lang="en-US" sz="3600" b="1" i="1">
                <a:solidFill>
                  <a:srgbClr val="3D2B7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1219200" y="685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Đặt câu theo mẫu: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708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b) Giới thiệu một môn học em yêu thích.</a:t>
            </a:r>
          </a:p>
        </p:txBody>
      </p:sp>
      <p:graphicFrame>
        <p:nvGraphicFramePr>
          <p:cNvPr id="11273" name="Group 9"/>
          <p:cNvGraphicFramePr>
            <a:graphicFrameLocks noGrp="1"/>
          </p:cNvGraphicFramePr>
          <p:nvPr/>
        </p:nvGraphicFramePr>
        <p:xfrm>
          <a:off x="304800" y="1600200"/>
          <a:ext cx="8610600" cy="1401763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5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A9B6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B2"/>
                    </a:solidFill>
                  </a:tcPr>
                </a:tc>
              </a:tr>
            </a:tbl>
          </a:graphicData>
        </a:graphic>
      </p:graphicFrame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609600" y="16764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Ai (hoặc cái gì, con gì )</a:t>
            </a: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6096000" y="16764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là gì ?</a:t>
            </a:r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381000" y="23622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</a:rPr>
              <a:t> Môn học em yêu thích</a:t>
            </a:r>
          </a:p>
        </p:txBody>
      </p:sp>
      <p:sp>
        <p:nvSpPr>
          <p:cNvPr id="13332" name="Text Box 24"/>
          <p:cNvSpPr txBox="1">
            <a:spLocks noChangeArrowheads="1"/>
          </p:cNvSpPr>
          <p:nvPr/>
        </p:nvSpPr>
        <p:spPr bwMode="auto">
          <a:xfrm>
            <a:off x="5334000" y="23622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là môn Tiếng Việt.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09600" y="38100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- Tiếng Việt là môn học em yêu thích nhất.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533400" y="4357688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- Môn học em yêu thích là môn Toán.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0" y="-15240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6200" y="381000"/>
            <a:ext cx="914400" cy="94615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9" grpId="0"/>
      <p:bldP spid="11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286000" y="912813"/>
            <a:ext cx="502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 i="1">
                <a:solidFill>
                  <a:srgbClr val="3D2B7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219200" y="6858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Đặt câu theo mẫu:</a:t>
            </a:r>
          </a:p>
        </p:txBody>
      </p:sp>
      <p:graphicFrame>
        <p:nvGraphicFramePr>
          <p:cNvPr id="12297" name="Group 9"/>
          <p:cNvGraphicFramePr>
            <a:graphicFrameLocks noGrp="1"/>
          </p:cNvGraphicFramePr>
          <p:nvPr/>
        </p:nvGraphicFramePr>
        <p:xfrm>
          <a:off x="304800" y="1676400"/>
          <a:ext cx="8610600" cy="1401763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5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A9B6"/>
                    </a:solidFill>
                  </a:tcPr>
                </a:tc>
              </a:tr>
              <a:tr h="700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2B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B2"/>
                    </a:solidFill>
                  </a:tcPr>
                </a:tc>
              </a:tr>
            </a:tbl>
          </a:graphicData>
        </a:graphic>
      </p:graphicFrame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609600" y="17526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Ai (hoặc cái gì, con gì )</a:t>
            </a:r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>
            <a:off x="6096000" y="17526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là gì ?</a:t>
            </a:r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381000" y="24384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C0000"/>
                </a:solidFill>
                <a:latin typeface="Times New Roman" pitchFamily="18" charset="0"/>
              </a:rPr>
              <a:t>M:</a:t>
            </a:r>
            <a:r>
              <a:rPr lang="en-US" sz="2800" b="1">
                <a:latin typeface="Times New Roman" pitchFamily="18" charset="0"/>
              </a:rPr>
              <a:t> Môn học em yêu thích</a:t>
            </a:r>
          </a:p>
        </p:txBody>
      </p:sp>
      <p:sp>
        <p:nvSpPr>
          <p:cNvPr id="14355" name="Text Box 24"/>
          <p:cNvSpPr txBox="1">
            <a:spLocks noChangeArrowheads="1"/>
          </p:cNvSpPr>
          <p:nvPr/>
        </p:nvSpPr>
        <p:spPr bwMode="auto">
          <a:xfrm>
            <a:off x="5334000" y="24384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là môn Tiếng Việt.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57200" y="3200400"/>
            <a:ext cx="7667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c) Giới thiệu làng (xóm, bản, ấp, buôn, sóc, phố)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của em.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09600" y="41148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Phố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33CC"/>
                </a:solidFill>
                <a:latin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là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phố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Ngọc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Lâm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,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quận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 Long </a:t>
            </a:r>
            <a:r>
              <a:rPr lang="en-US" sz="2800" b="1" i="1" dirty="0" err="1">
                <a:solidFill>
                  <a:srgbClr val="0033CC"/>
                </a:solidFill>
                <a:latin typeface="Times New Roman" pitchFamily="18" charset="0"/>
              </a:rPr>
              <a:t>Biên</a:t>
            </a:r>
            <a:r>
              <a:rPr lang="en-US" sz="2800" b="1" i="1" dirty="0">
                <a:solidFill>
                  <a:srgbClr val="0033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33400" y="54864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800" b="1" i="1">
              <a:solidFill>
                <a:srgbClr val="0033CC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 i="1">
                <a:solidFill>
                  <a:srgbClr val="0033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0" y="-15240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6200" y="381000"/>
            <a:ext cx="914400" cy="94615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/>
      <p:bldP spid="12316" grpId="0"/>
      <p:bldP spid="123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5" y="3186113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141663"/>
            <a:ext cx="5257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676400" y="1524000"/>
            <a:ext cx="59436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400" b="1" kern="10" dirty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Times New Roman"/>
                <a:cs typeface="Times New Roman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4580" name="ShockwaveFlash1" r:id="rId2" imgW="8128110" imgH="6095238"/>
        </mc:Choice>
        <mc:Fallback>
          <p:control name="ShockwaveFlash1" r:id="rId2" imgW="8128110" imgH="609523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81000"/>
                  <a:ext cx="812800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253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5410200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4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Ai nhanh hơn?</a:t>
            </a:r>
            <a:endParaRPr lang="vi-VN" sz="4400" b="1" i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52438" y="144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</a:rPr>
              <a:t>Nêu nhanh bộ phận còn thiếu để tạo thành câu kiểu :</a:t>
            </a:r>
            <a:r>
              <a:rPr lang="en-US" sz="2400" b="1" i="1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en-US" sz="2400" b="1" i="1">
                <a:solidFill>
                  <a:srgbClr val="990000"/>
                </a:solidFill>
                <a:latin typeface="Times New Roman" pitchFamily="18" charset="0"/>
              </a:rPr>
              <a:t>Ai là gì?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24000" y="19018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Mẹ em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867400" y="19288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là bác sĩ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0" y="240665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là một người bạn  tốt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867400" y="3402013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Con chó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600200" y="288448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Chú em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867400" y="2371725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Bạn Lan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600200" y="3438525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là công nhân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5181600" y="3438525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181600" y="2940050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181600" y="2447925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5181600" y="1949450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685800" y="3397250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85800" y="2898775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85800" y="2405063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85800" y="1914525"/>
            <a:ext cx="6858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990033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5867400" y="2944813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2B166E"/>
                </a:solidFill>
                <a:latin typeface="Times New Roman" pitchFamily="18" charset="0"/>
              </a:rPr>
              <a:t>là người ham đọc sách</a:t>
            </a:r>
          </a:p>
        </p:txBody>
      </p:sp>
      <p:sp>
        <p:nvSpPr>
          <p:cNvPr id="29718" name="Oval 22" descr="Parchment"/>
          <p:cNvSpPr>
            <a:spLocks noChangeArrowheads="1"/>
          </p:cNvSpPr>
          <p:nvPr/>
        </p:nvSpPr>
        <p:spPr bwMode="auto">
          <a:xfrm>
            <a:off x="842963" y="4076700"/>
            <a:ext cx="1905000" cy="533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A</a:t>
            </a:r>
          </a:p>
        </p:txBody>
      </p:sp>
      <p:sp>
        <p:nvSpPr>
          <p:cNvPr id="29719" name="Oval 23" descr="Parchment"/>
          <p:cNvSpPr>
            <a:spLocks noChangeArrowheads="1"/>
          </p:cNvSpPr>
          <p:nvPr/>
        </p:nvSpPr>
        <p:spPr bwMode="auto">
          <a:xfrm>
            <a:off x="6019800" y="4057650"/>
            <a:ext cx="1905000" cy="5334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ĐỘI B</a:t>
            </a:r>
          </a:p>
        </p:txBody>
      </p:sp>
      <p:pic>
        <p:nvPicPr>
          <p:cNvPr id="29720" name="Picture 24" descr="hoa-hong-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67250"/>
            <a:ext cx="13652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25" descr="hồng phấ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66725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26" descr="hoa-mau-don-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6725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27" descr="34728569_1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b="7556"/>
          <a:stretch>
            <a:fillRect/>
          </a:stretch>
        </p:blipFill>
        <p:spPr bwMode="auto">
          <a:xfrm>
            <a:off x="228600" y="581025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28" descr="HoaCamChuong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1025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9" descr="428907567_269b995a0d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600"/>
          <a:stretch>
            <a:fillRect/>
          </a:stretch>
        </p:blipFill>
        <p:spPr bwMode="auto">
          <a:xfrm>
            <a:off x="2895600" y="581025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30" descr="48ecc2e0_hoalan%20cho%20dau-1288966192-1231209358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733925"/>
            <a:ext cx="1219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7" name="Picture 31" descr="hoa%20sen%202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43450"/>
            <a:ext cx="13716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8" name="Picture 32" descr="bb683e826eda45b3a19965c7ca2fc2cd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43450"/>
            <a:ext cx="12192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9" name="Picture 33" descr="205978-HOA%20CUC%20VA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10250"/>
            <a:ext cx="1200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0" name="Picture 34" descr="HOA-CÚC-TI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81025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1" name="Picture 35" descr="2009166VanthoSM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6" t="17619" r="20000" b="11905"/>
          <a:stretch>
            <a:fillRect/>
          </a:stretch>
        </p:blipFill>
        <p:spPr bwMode="auto">
          <a:xfrm>
            <a:off x="7696200" y="581025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7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9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7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9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9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6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3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7" dur="1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2" dur="1" fill="hold"/>
                                        <p:tgtEl>
                                          <p:spTgt spid="297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7" dur="1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9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3" dur="1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8" dur="1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3" dur="1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8" dur="1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3" dur="1" fill="hold"/>
                                        <p:tgtEl>
                                          <p:spTgt spid="297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8" dur="1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19"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/>
      <p:bldP spid="29702" grpId="0"/>
      <p:bldP spid="29703" grpId="0"/>
      <p:bldP spid="29704" grpId="0"/>
      <p:bldP spid="29705" grpId="0"/>
      <p:bldP spid="29706" grpId="0"/>
      <p:bldP spid="29707" grpId="0"/>
      <p:bldP spid="29708" grpId="0"/>
      <p:bldP spid="29709" grpId="0" animBg="1"/>
      <p:bldP spid="29709" grpId="1" animBg="1"/>
      <p:bldP spid="29710" grpId="0" animBg="1"/>
      <p:bldP spid="29710" grpId="1" animBg="1"/>
      <p:bldP spid="29711" grpId="0" animBg="1"/>
      <p:bldP spid="29711" grpId="1" animBg="1"/>
      <p:bldP spid="29712" grpId="0" animBg="1"/>
      <p:bldP spid="29712" grpId="1" animBg="1"/>
      <p:bldP spid="29713" grpId="0" animBg="1"/>
      <p:bldP spid="29713" grpId="1" animBg="1"/>
      <p:bldP spid="29714" grpId="0" animBg="1"/>
      <p:bldP spid="29714" grpId="1" animBg="1"/>
      <p:bldP spid="29715" grpId="0" animBg="1"/>
      <p:bldP spid="29715" grpId="1" animBg="1"/>
      <p:bldP spid="29716" grpId="0" animBg="1"/>
      <p:bldP spid="29716" grpId="1" animBg="1"/>
      <p:bldP spid="29717" grpId="0"/>
      <p:bldP spid="29718" grpId="0" animBg="1"/>
      <p:bldP spid="297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3200400" y="409575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i="1" u="sng">
                <a:solidFill>
                  <a:srgbClr val="006600"/>
                </a:solidFill>
                <a:latin typeface="Times New Roman" pitchFamily="18" charset="0"/>
              </a:rPr>
              <a:t>Luyện từ và câu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2286000" y="912813"/>
            <a:ext cx="50292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B20A22"/>
                </a:solidFill>
                <a:latin typeface="Times New Roman" pitchFamily="18" charset="0"/>
              </a:rPr>
              <a:t>Tên riêng và cách viết tên riêng</a:t>
            </a:r>
          </a:p>
          <a:p>
            <a:pPr eaLnBrk="1" hangingPunct="1"/>
            <a:r>
              <a:rPr lang="en-US" sz="2800" b="1">
                <a:solidFill>
                  <a:srgbClr val="B20A22"/>
                </a:solidFill>
                <a:latin typeface="Times New Roman" pitchFamily="18" charset="0"/>
              </a:rPr>
              <a:t>           Câu kiểu </a:t>
            </a:r>
            <a:r>
              <a:rPr lang="en-US" sz="2800" b="1" i="1">
                <a:solidFill>
                  <a:srgbClr val="3D2B7D"/>
                </a:solidFill>
                <a:latin typeface="Times New Roman" pitchFamily="18" charset="0"/>
              </a:rPr>
              <a:t>Ai là gì?</a:t>
            </a:r>
            <a:r>
              <a:rPr lang="en-US" sz="3600" b="1" i="1">
                <a:solidFill>
                  <a:srgbClr val="3D2B7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2971800" y="1828800"/>
            <a:ext cx="3733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( Xem sách trang 44)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1219200" y="23622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Bài sau: </a:t>
            </a:r>
            <a:r>
              <a:rPr lang="en-US" sz="2800" b="1" i="1">
                <a:solidFill>
                  <a:srgbClr val="CC0000"/>
                </a:solidFill>
                <a:latin typeface="Times New Roman" pitchFamily="18" charset="0"/>
              </a:rPr>
              <a:t>Câu kiểu Ai là gì? Khẳng định, phủ định</a:t>
            </a:r>
          </a:p>
          <a:p>
            <a:pPr eaLnBrk="1" hangingPunct="1"/>
            <a:r>
              <a:rPr lang="en-US" sz="2800" b="1" i="1">
                <a:solidFill>
                  <a:srgbClr val="990000"/>
                </a:solidFill>
                <a:latin typeface="Times New Roman" pitchFamily="18" charset="0"/>
              </a:rPr>
              <a:t>                   Từ ngữ về đồ dùng học tập</a:t>
            </a:r>
            <a:endParaRPr lang="en-US" sz="2800" b="1" i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2438400" y="3581400"/>
            <a:ext cx="51054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57200" y="2596277"/>
            <a:ext cx="8382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66"/>
                </a:solidFill>
                <a:latin typeface="VNI-Times" pitchFamily="2" charset="0"/>
              </a:rPr>
              <a:t>KÍNH </a:t>
            </a:r>
            <a:r>
              <a:rPr lang="en-US" sz="5400" b="1" dirty="0">
                <a:solidFill>
                  <a:srgbClr val="FF0066"/>
                </a:solidFill>
                <a:latin typeface="VNI-Times" pitchFamily="2" charset="0"/>
              </a:rPr>
              <a:t>CHUÙC SÖÙC KHOÛE THAÀY COÂ VAØ CAÙC EM HOÏC SINH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0" y="533400"/>
            <a:ext cx="7924800" cy="5715000"/>
            <a:chOff x="384" y="384"/>
            <a:chExt cx="4992" cy="3600"/>
          </a:xfrm>
        </p:grpSpPr>
        <p:sp>
          <p:nvSpPr>
            <p:cNvPr id="16392" name="AutoShape 4"/>
            <p:cNvSpPr>
              <a:spLocks noChangeArrowheads="1"/>
            </p:cNvSpPr>
            <p:nvPr/>
          </p:nvSpPr>
          <p:spPr bwMode="ltGray">
            <a:xfrm>
              <a:off x="384" y="384"/>
              <a:ext cx="528" cy="960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3" name="AutoShape 5"/>
            <p:cNvSpPr>
              <a:spLocks noChangeArrowheads="1"/>
            </p:cNvSpPr>
            <p:nvPr/>
          </p:nvSpPr>
          <p:spPr bwMode="ltGray">
            <a:xfrm>
              <a:off x="576" y="3552"/>
              <a:ext cx="1824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4" name="AutoShape 6"/>
            <p:cNvSpPr>
              <a:spLocks noChangeArrowheads="1"/>
            </p:cNvSpPr>
            <p:nvPr/>
          </p:nvSpPr>
          <p:spPr bwMode="ltGray">
            <a:xfrm>
              <a:off x="2016" y="528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5" name="AutoShape 7"/>
            <p:cNvSpPr>
              <a:spLocks noChangeArrowheads="1"/>
            </p:cNvSpPr>
            <p:nvPr/>
          </p:nvSpPr>
          <p:spPr bwMode="ltGray">
            <a:xfrm>
              <a:off x="2784" y="960"/>
              <a:ext cx="144" cy="480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6" name="AutoShape 8"/>
            <p:cNvSpPr>
              <a:spLocks noChangeArrowheads="1"/>
            </p:cNvSpPr>
            <p:nvPr/>
          </p:nvSpPr>
          <p:spPr bwMode="ltGray">
            <a:xfrm>
              <a:off x="5088" y="2592"/>
              <a:ext cx="288" cy="1200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7" name="AutoShape 9"/>
            <p:cNvSpPr>
              <a:spLocks noChangeArrowheads="1"/>
            </p:cNvSpPr>
            <p:nvPr/>
          </p:nvSpPr>
          <p:spPr bwMode="ltGray">
            <a:xfrm>
              <a:off x="4080" y="480"/>
              <a:ext cx="144" cy="288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8" name="AutoShape 10"/>
            <p:cNvSpPr>
              <a:spLocks noChangeArrowheads="1"/>
            </p:cNvSpPr>
            <p:nvPr/>
          </p:nvSpPr>
          <p:spPr bwMode="ltGray">
            <a:xfrm>
              <a:off x="4800" y="1296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399" name="AutoShape 11"/>
            <p:cNvSpPr>
              <a:spLocks noChangeArrowheads="1"/>
            </p:cNvSpPr>
            <p:nvPr/>
          </p:nvSpPr>
          <p:spPr bwMode="ltGray">
            <a:xfrm>
              <a:off x="1344" y="1344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400" name="AutoShape 12"/>
            <p:cNvSpPr>
              <a:spLocks noChangeArrowheads="1"/>
            </p:cNvSpPr>
            <p:nvPr/>
          </p:nvSpPr>
          <p:spPr bwMode="ltGray">
            <a:xfrm>
              <a:off x="3552" y="1344"/>
              <a:ext cx="240" cy="432"/>
            </a:xfrm>
            <a:prstGeom prst="irregularSeal1">
              <a:avLst/>
            </a:prstGeom>
            <a:solidFill>
              <a:srgbClr val="00FF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16388" name="Picture 13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556577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6353">
            <a:off x="7850188" y="1587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418654">
            <a:off x="7848600" y="5565775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Mây 22"/>
          <p:cNvSpPr/>
          <p:nvPr/>
        </p:nvSpPr>
        <p:spPr>
          <a:xfrm>
            <a:off x="5334000" y="152400"/>
            <a:ext cx="1905000" cy="685800"/>
          </a:xfrm>
          <a:prstGeom prst="cloud">
            <a:avLst/>
          </a:prstGeom>
          <a:solidFill>
            <a:srgbClr val="FFFF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Mây 23"/>
          <p:cNvSpPr/>
          <p:nvPr/>
        </p:nvSpPr>
        <p:spPr>
          <a:xfrm>
            <a:off x="914400" y="228600"/>
            <a:ext cx="1905000" cy="6858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33353"/>
      </p:ext>
    </p:extLst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152400" y="1447800"/>
            <a:ext cx="3200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Ôn bài cũ: </a:t>
            </a:r>
          </a:p>
        </p:txBody>
      </p:sp>
      <p:pic>
        <p:nvPicPr>
          <p:cNvPr id="3079" name="Picture 7" descr="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14800"/>
            <a:ext cx="99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19400" y="2209800"/>
            <a:ext cx="3886200" cy="1447800"/>
          </a:xfrm>
          <a:prstGeom prst="cloudCallout">
            <a:avLst>
              <a:gd name="adj1" fmla="val -60417"/>
              <a:gd name="adj2" fmla="val 177523"/>
            </a:avLst>
          </a:prstGeom>
          <a:solidFill>
            <a:schemeClr val="bg1"/>
          </a:solidFill>
          <a:ln w="28575">
            <a:solidFill>
              <a:srgbClr val="1A0597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>
                <a:solidFill>
                  <a:srgbClr val="990000"/>
                </a:solidFill>
                <a:latin typeface="Times New Roman" pitchFamily="18" charset="0"/>
              </a:rPr>
              <a:t>    Tìm 3 từ chỉ</a:t>
            </a:r>
          </a:p>
          <a:p>
            <a:r>
              <a:rPr lang="en-US" sz="2800" b="1" i="1">
                <a:solidFill>
                  <a:srgbClr val="990000"/>
                </a:solidFill>
                <a:latin typeface="Times New Roman" pitchFamily="18" charset="0"/>
              </a:rPr>
              <a:t>        sự vật</a:t>
            </a:r>
          </a:p>
          <a:p>
            <a:r>
              <a:rPr lang="en-US" sz="2800" b="1" i="1">
                <a:solidFill>
                  <a:srgbClr val="990000"/>
                </a:solidFill>
                <a:latin typeface="Times New Roman" pitchFamily="18" charset="0"/>
              </a:rPr>
              <a:t>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7"/>
          <p:cNvSpPr>
            <a:spLocks noChangeArrowheads="1"/>
          </p:cNvSpPr>
          <p:nvPr/>
        </p:nvSpPr>
        <p:spPr bwMode="gray">
          <a:xfrm>
            <a:off x="152400" y="1447800"/>
            <a:ext cx="32004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 Ôn bài cũ: </a:t>
            </a:r>
          </a:p>
        </p:txBody>
      </p:sp>
      <p:sp>
        <p:nvSpPr>
          <p:cNvPr id="5130" name="Text Box 11"/>
          <p:cNvSpPr txBox="1">
            <a:spLocks noChangeArrowheads="1"/>
          </p:cNvSpPr>
          <p:nvPr/>
        </p:nvSpPr>
        <p:spPr bwMode="auto">
          <a:xfrm>
            <a:off x="1143000" y="2352677"/>
            <a:ext cx="533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Đặt câu hỏi và trả lời câu hỏi về:</a:t>
            </a:r>
          </a:p>
        </p:txBody>
      </p:sp>
      <p:sp>
        <p:nvSpPr>
          <p:cNvPr id="5124" name="Text Box 12"/>
          <p:cNvSpPr txBox="1">
            <a:spLocks noChangeArrowheads="1"/>
          </p:cNvSpPr>
          <p:nvPr/>
        </p:nvSpPr>
        <p:spPr bwMode="auto">
          <a:xfrm>
            <a:off x="947738" y="2890838"/>
            <a:ext cx="350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Ngày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tháng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năm</a:t>
            </a: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4112" name="Picture 16" descr="3581-4169-thick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2000" r="59334" b="64667"/>
          <a:stretch>
            <a:fillRect/>
          </a:stretch>
        </p:blipFill>
        <p:spPr bwMode="auto">
          <a:xfrm>
            <a:off x="457200" y="525780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dong%20phuc%20hs%20tieu%20hoc%2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t="4800" r="52000" b="56799"/>
          <a:stretch>
            <a:fillRect/>
          </a:stretch>
        </p:blipFill>
        <p:spPr bwMode="auto">
          <a:xfrm>
            <a:off x="7543800" y="52578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990600" y="4038600"/>
            <a:ext cx="2971800" cy="1190625"/>
          </a:xfrm>
          <a:prstGeom prst="cloudCallout">
            <a:avLst>
              <a:gd name="adj1" fmla="val -26815"/>
              <a:gd name="adj2" fmla="val 85602"/>
            </a:avLst>
          </a:prstGeom>
          <a:solidFill>
            <a:schemeClr val="bg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Đặt câu hỏi</a:t>
            </a: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4495800" y="4038600"/>
            <a:ext cx="2895600" cy="1073150"/>
          </a:xfrm>
          <a:prstGeom prst="cloudCallout">
            <a:avLst>
              <a:gd name="adj1" fmla="val 37667"/>
              <a:gd name="adj2" fmla="val 107102"/>
            </a:avLst>
          </a:prstGeom>
          <a:solidFill>
            <a:schemeClr val="bg1"/>
          </a:solidFill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/>
              <a:t> </a:t>
            </a:r>
            <a:r>
              <a:rPr lang="en-US" sz="2800" b="1" i="1">
                <a:solidFill>
                  <a:srgbClr val="000099"/>
                </a:solidFill>
                <a:latin typeface="Times New Roman" pitchFamily="18" charset="0"/>
              </a:rPr>
              <a:t>Trả lời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38150" y="2133600"/>
            <a:ext cx="8934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800" b="1">
                <a:solidFill>
                  <a:srgbClr val="002060"/>
                </a:solidFill>
                <a:latin typeface="Times New Roman" pitchFamily="18" charset="0"/>
              </a:rPr>
              <a:t>Tên riêng và cách viết tên riêng</a:t>
            </a:r>
          </a:p>
        </p:txBody>
      </p:sp>
      <p:pic>
        <p:nvPicPr>
          <p:cNvPr id="54292" name="Picture 20" descr="2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20938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3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95975" y="3186113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4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5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6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6" descr="divider_1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141663"/>
            <a:ext cx="5257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90550" y="3124200"/>
            <a:ext cx="786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4800" b="1">
                <a:solidFill>
                  <a:srgbClr val="002060"/>
                </a:solidFill>
                <a:latin typeface="Times New Roman" pitchFamily="18" charset="0"/>
              </a:rPr>
              <a:t>Câu kiểu </a:t>
            </a:r>
            <a:r>
              <a:rPr lang="en-US" sz="4800" b="1" i="1">
                <a:solidFill>
                  <a:srgbClr val="002060"/>
                </a:solidFill>
                <a:latin typeface="Times New Roman" pitchFamily="18" charset="0"/>
              </a:rPr>
              <a:t>Ai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990600" y="5334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Cách viết các từ ở nhóm (1) và nhóm (2) khác nhau</a:t>
            </a:r>
          </a:p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như thế nào? Vì sao?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47800" y="19812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(1)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447800" y="25908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sông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447800" y="3200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núi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066800" y="3733800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thành phố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95400" y="43576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học sinh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400800" y="1905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(2)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4953000" y="243840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(sông) Cửu Long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4953000" y="30480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(núi) Ba Vì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953000" y="36718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(thành phố) Huế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5029200" y="4281488"/>
            <a:ext cx="411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3D2B7D"/>
                </a:solidFill>
                <a:latin typeface="Times New Roman" pitchFamily="18" charset="0"/>
              </a:rPr>
              <a:t>(học sinh) Trần Phú Bình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838200" y="5486400"/>
            <a:ext cx="7467600" cy="762000"/>
            <a:chOff x="528" y="3744"/>
            <a:chExt cx="4704" cy="480"/>
          </a:xfrm>
        </p:grpSpPr>
        <p:sp>
          <p:nvSpPr>
            <p:cNvPr id="7183" name="AutoShape 26"/>
            <p:cNvSpPr>
              <a:spLocks noChangeArrowheads="1"/>
            </p:cNvSpPr>
            <p:nvPr/>
          </p:nvSpPr>
          <p:spPr bwMode="auto">
            <a:xfrm>
              <a:off x="528" y="3744"/>
              <a:ext cx="4704" cy="48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8575">
              <a:solidFill>
                <a:srgbClr val="3D2B7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36" name="Text Box 27"/>
            <p:cNvSpPr txBox="1">
              <a:spLocks noChangeArrowheads="1"/>
            </p:cNvSpPr>
            <p:nvPr/>
          </p:nvSpPr>
          <p:spPr bwMode="auto">
            <a:xfrm>
              <a:off x="603" y="3810"/>
              <a:ext cx="4512" cy="32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Tên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riêng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của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người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, </a:t>
              </a: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sông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, </a:t>
              </a:r>
              <a:r>
                <a:rPr lang="en-US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núi</a:t>
              </a:r>
              <a:r>
                <a:rPr lang="en-US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… </a:t>
              </a:r>
              <a:r>
                <a:rPr lang="en-US" sz="28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phải</a:t>
              </a:r>
              <a:r>
                <a:rPr lang="en-US" sz="2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viết</a:t>
              </a:r>
              <a:r>
                <a:rPr lang="en-US" sz="2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800" b="1" i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+mn-cs"/>
                </a:rPr>
                <a:t>hoa</a:t>
              </a:r>
              <a:endPara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5" name="5-Point Star 4"/>
          <p:cNvSpPr/>
          <p:nvPr/>
        </p:nvSpPr>
        <p:spPr>
          <a:xfrm>
            <a:off x="76200" y="381000"/>
            <a:ext cx="914400" cy="94615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066" grpId="0"/>
      <p:bldP spid="2067" grpId="0"/>
      <p:bldP spid="20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1066800"/>
            <a:ext cx="9144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- s«ng Cöu Long, s«ng Hång, s«ng Th¸i B×nh, s«ng Kinh ThÇy…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- nói Ba V×, nói T¶n Viªn, nói §«i, nói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 Hoµng…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- thµnh phè HuÕ, thµnh phè Hµ Néi, thµnh phè H¶i Phßng, thµnh phè H¶i 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- häc sinh : TrÇn Phó B×nh</a:t>
            </a:r>
            <a:r>
              <a:rPr lang="en-US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 Lương</a:t>
            </a:r>
            <a:r>
              <a:rPr lang="en-US" sz="2800" b="1">
                <a:solidFill>
                  <a:schemeClr val="accent2"/>
                </a:solidFill>
                <a:latin typeface=".VnTime" pitchFamily="34" charset="0"/>
              </a:rPr>
              <a:t> ViÖt Long, Vò Thïy An…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73113" y="5562600"/>
            <a:ext cx="7608887" cy="5238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CC33"/>
                </a:solidFill>
                <a:latin typeface=".VnTime" pitchFamily="34" charset="0"/>
              </a:rPr>
              <a:t>Tªn riªng cña </a:t>
            </a:r>
            <a:r>
              <a:rPr lang="en-US" sz="2800" b="1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ng­ười</a:t>
            </a:r>
            <a:r>
              <a:rPr lang="en-US" sz="2800" b="1">
                <a:solidFill>
                  <a:srgbClr val="33CC33"/>
                </a:solidFill>
                <a:latin typeface=".VnTime" pitchFamily="34" charset="0"/>
              </a:rPr>
              <a:t>, s«ng, nói…</a:t>
            </a: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ph¶i viÕt hoa.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4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397000" y="990600"/>
            <a:ext cx="271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0099"/>
                </a:solidFill>
                <a:latin typeface="Times New Roman" pitchFamily="18" charset="0"/>
              </a:rPr>
              <a:t>Hãy viết: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" y="243840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a) Tên hai bạn trong lớp.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57200" y="29718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b) Tên một dòng sông (hoặc suối, kênh, rạch, hồ, núi…) ở địa phương em.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304800" y="762000"/>
            <a:ext cx="914400" cy="94615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1371600" y="1047750"/>
            <a:ext cx="165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Hãy viết:</a:t>
            </a: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143000" y="158115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a) Tên hai bạn trong lớp.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143000" y="2944813"/>
            <a:ext cx="7848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b) Tên một dòng sông (hoặc suối, kênh, rạch, hồ, núi…) ở địa phương em.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447800" y="2000250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*  Nguyễn Đức Tùng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447800" y="2543175"/>
            <a:ext cx="403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*  Đào Bảo Anh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371600" y="3900488"/>
            <a:ext cx="510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*(sông) Hồng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371600" y="44577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*(suối) Tiên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371600" y="497205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*(hồ ) Tây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357313" y="5424488"/>
            <a:ext cx="6338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  <a:latin typeface="Times New Roman" pitchFamily="18" charset="0"/>
              </a:rPr>
              <a:t>*(núi) Thiên Nhẫn </a:t>
            </a:r>
          </a:p>
        </p:txBody>
      </p:sp>
      <p:sp>
        <p:nvSpPr>
          <p:cNvPr id="13" name="5-Point Star 12"/>
          <p:cNvSpPr/>
          <p:nvPr/>
        </p:nvSpPr>
        <p:spPr>
          <a:xfrm>
            <a:off x="304800" y="762000"/>
            <a:ext cx="914400" cy="94615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4" grpId="0"/>
      <p:bldP spid="16395" grpId="0"/>
      <p:bldP spid="16396" grpId="0"/>
      <p:bldP spid="16397" grpId="0"/>
      <p:bldP spid="16398" grpId="0"/>
      <p:bldP spid="163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286000" y="912813"/>
            <a:ext cx="50292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800" b="1">
              <a:solidFill>
                <a:srgbClr val="B20A22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>
                <a:solidFill>
                  <a:srgbClr val="B20A22"/>
                </a:solidFill>
                <a:latin typeface="Times New Roman" pitchFamily="18" charset="0"/>
              </a:rPr>
              <a:t>       </a:t>
            </a:r>
            <a:r>
              <a:rPr lang="en-US" sz="3600" b="1" i="1">
                <a:solidFill>
                  <a:srgbClr val="3D2B7D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6631" name="Picture 7" descr="Honkemda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53400" cy="4086225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8"/>
          <p:cNvSpPr>
            <a:spLocks noChangeArrowheads="1"/>
          </p:cNvSpPr>
          <p:nvPr/>
        </p:nvSpPr>
        <p:spPr bwMode="gray">
          <a:xfrm>
            <a:off x="3352800" y="6162675"/>
            <a:ext cx="26670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sông Thu Bồn </a:t>
            </a:r>
          </a:p>
        </p:txBody>
      </p:sp>
      <p:pic>
        <p:nvPicPr>
          <p:cNvPr id="26633" name="Picture 9" descr="suoi-mo-dai-l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53400" cy="40386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AutoShape 10"/>
          <p:cNvSpPr>
            <a:spLocks noChangeArrowheads="1"/>
          </p:cNvSpPr>
          <p:nvPr/>
        </p:nvSpPr>
        <p:spPr bwMode="gray">
          <a:xfrm>
            <a:off x="3362325" y="6134100"/>
            <a:ext cx="26670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suối Mơ </a:t>
            </a:r>
          </a:p>
        </p:txBody>
      </p:sp>
      <p:pic>
        <p:nvPicPr>
          <p:cNvPr id="26635" name="Picture 11" descr="Khe-Lim-du-lich-sinh-thai-Quang-Nam-di-du-lich-bui-Viet-Nam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AutoShape 12"/>
          <p:cNvSpPr>
            <a:spLocks noChangeArrowheads="1"/>
          </p:cNvSpPr>
          <p:nvPr/>
        </p:nvSpPr>
        <p:spPr bwMode="gray">
          <a:xfrm>
            <a:off x="3352800" y="6148388"/>
            <a:ext cx="2667000" cy="6096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khe Lim </a:t>
            </a:r>
          </a:p>
        </p:txBody>
      </p:sp>
      <p:sp>
        <p:nvSpPr>
          <p:cNvPr id="44" name="Round Same Side Corner Rectangle 43"/>
          <p:cNvSpPr/>
          <p:nvPr/>
        </p:nvSpPr>
        <p:spPr>
          <a:xfrm>
            <a:off x="0" y="-15240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4" grpId="0" animBg="1"/>
      <p:bldP spid="266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f4792ecca8971cff5d5654277878c23d06cf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639</Words>
  <Application>Microsoft Office PowerPoint</Application>
  <PresentationFormat>On-screen Show (4:3)</PresentationFormat>
  <Paragraphs>119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Administrator</cp:lastModifiedBy>
  <cp:revision>103</cp:revision>
  <dcterms:created xsi:type="dcterms:W3CDTF">2010-01-01T04:09:09Z</dcterms:created>
  <dcterms:modified xsi:type="dcterms:W3CDTF">2018-10-05T07:36:03Z</dcterms:modified>
</cp:coreProperties>
</file>